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8"/>
  </p:notesMasterIdLst>
  <p:handoutMasterIdLst>
    <p:handoutMasterId r:id="rId19"/>
  </p:handoutMasterIdLst>
  <p:sldIdLst>
    <p:sldId id="256" r:id="rId2"/>
    <p:sldId id="257" r:id="rId3"/>
    <p:sldId id="258" r:id="rId4"/>
    <p:sldId id="259" r:id="rId5"/>
    <p:sldId id="260" r:id="rId6"/>
    <p:sldId id="272" r:id="rId7"/>
    <p:sldId id="273" r:id="rId8"/>
    <p:sldId id="261" r:id="rId9"/>
    <p:sldId id="262" r:id="rId10"/>
    <p:sldId id="264" r:id="rId11"/>
    <p:sldId id="265" r:id="rId12"/>
    <p:sldId id="267" r:id="rId13"/>
    <p:sldId id="268" r:id="rId14"/>
    <p:sldId id="269" r:id="rId15"/>
    <p:sldId id="270" r:id="rId16"/>
    <p:sldId id="271" r:id="rId17"/>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431" tIns="48215" rIns="96431" bIns="48215"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431" tIns="48215" rIns="96431" bIns="48215" rtlCol="0"/>
          <a:lstStyle>
            <a:lvl1pPr algn="r">
              <a:defRPr sz="1200"/>
            </a:lvl1pPr>
          </a:lstStyle>
          <a:p>
            <a:r>
              <a:rPr lang="en-US" sz="1000">
                <a:latin typeface="Arial" panose="020B0604020202020204" pitchFamily="34" charset="0"/>
                <a:cs typeface="Arial" panose="020B0604020202020204" pitchFamily="34" charset="0"/>
              </a:rPr>
              <a:t>3/5/2023 am</a:t>
            </a:r>
          </a:p>
        </p:txBody>
      </p:sp>
      <p:sp>
        <p:nvSpPr>
          <p:cNvPr id="4" name="Footer Placeholder 3"/>
          <p:cNvSpPr>
            <a:spLocks noGrp="1"/>
          </p:cNvSpPr>
          <p:nvPr>
            <p:ph type="ftr" sz="quarter" idx="2"/>
          </p:nvPr>
        </p:nvSpPr>
        <p:spPr>
          <a:xfrm>
            <a:off x="0" y="9119475"/>
            <a:ext cx="3169920" cy="480060"/>
          </a:xfrm>
          <a:prstGeom prst="rect">
            <a:avLst/>
          </a:prstGeom>
        </p:spPr>
        <p:txBody>
          <a:bodyPr vert="horz" lIns="96431" tIns="48215" rIns="96431" bIns="48215"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431" tIns="48215" rIns="96431" bIns="48215" rtlCol="0" anchor="b"/>
          <a:lstStyle>
            <a:lvl1pPr algn="r">
              <a:defRPr sz="1200"/>
            </a:lvl1pPr>
          </a:lstStyle>
          <a:p>
            <a:fld id="{7F74ED3D-56C3-4DCC-A178-58AA31489056}"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1471"/>
          </a:xfrm>
          <a:prstGeom prst="rect">
            <a:avLst/>
          </a:prstGeom>
        </p:spPr>
        <p:txBody>
          <a:bodyPr vert="horz" lIns="96431" tIns="48215" rIns="96431" bIns="48215" rtlCol="0"/>
          <a:lstStyle>
            <a:lvl1pPr algn="l">
              <a:defRPr sz="1200"/>
            </a:lvl1pPr>
          </a:lstStyle>
          <a:p>
            <a:endParaRPr lang="en-US"/>
          </a:p>
        </p:txBody>
      </p:sp>
      <p:sp>
        <p:nvSpPr>
          <p:cNvPr id="3" name="Date Placeholder 2"/>
          <p:cNvSpPr>
            <a:spLocks noGrp="1"/>
          </p:cNvSpPr>
          <p:nvPr>
            <p:ph type="dt" idx="1"/>
          </p:nvPr>
        </p:nvSpPr>
        <p:spPr>
          <a:xfrm>
            <a:off x="4143587" y="2"/>
            <a:ext cx="3169920" cy="481471"/>
          </a:xfrm>
          <a:prstGeom prst="rect">
            <a:avLst/>
          </a:prstGeom>
        </p:spPr>
        <p:txBody>
          <a:bodyPr vert="horz" lIns="96431" tIns="48215" rIns="96431" bIns="48215" rtlCol="0"/>
          <a:lstStyle>
            <a:lvl1pPr algn="r">
              <a:defRPr sz="1200"/>
            </a:lvl1pPr>
          </a:lstStyle>
          <a:p>
            <a:r>
              <a:rPr lang="en-US"/>
              <a:t>3/5/2023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431" tIns="48215" rIns="96431" bIns="48215" rtlCol="0" anchor="ctr"/>
          <a:lstStyle/>
          <a:p>
            <a:endParaRPr lang="en-US"/>
          </a:p>
        </p:txBody>
      </p:sp>
      <p:sp>
        <p:nvSpPr>
          <p:cNvPr id="5" name="Notes Placeholder 4"/>
          <p:cNvSpPr>
            <a:spLocks noGrp="1"/>
          </p:cNvSpPr>
          <p:nvPr>
            <p:ph type="body" sz="quarter" idx="3"/>
          </p:nvPr>
        </p:nvSpPr>
        <p:spPr>
          <a:xfrm>
            <a:off x="731521" y="4620464"/>
            <a:ext cx="5852160" cy="3780379"/>
          </a:xfrm>
          <a:prstGeom prst="rect">
            <a:avLst/>
          </a:prstGeom>
        </p:spPr>
        <p:txBody>
          <a:bodyPr vert="horz" lIns="96431" tIns="48215" rIns="96431" bIns="482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730"/>
            <a:ext cx="3169920" cy="481471"/>
          </a:xfrm>
          <a:prstGeom prst="rect">
            <a:avLst/>
          </a:prstGeom>
        </p:spPr>
        <p:txBody>
          <a:bodyPr vert="horz" lIns="96431" tIns="48215" rIns="96431" bIns="48215"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730"/>
            <a:ext cx="3169920" cy="481471"/>
          </a:xfrm>
          <a:prstGeom prst="rect">
            <a:avLst/>
          </a:prstGeom>
        </p:spPr>
        <p:txBody>
          <a:bodyPr vert="horz" lIns="96431" tIns="48215" rIns="96431" bIns="48215" rtlCol="0" anchor="b"/>
          <a:lstStyle>
            <a:lvl1pPr algn="r">
              <a:defRPr sz="1200"/>
            </a:lvl1pPr>
          </a:lstStyle>
          <a:p>
            <a:fld id="{008E3548-07A5-42D9-AEB8-0606C2B3A362}" type="slidenum">
              <a:rPr lang="en-US" smtClean="0"/>
              <a:t>‹#›</a:t>
            </a:fld>
            <a:endParaRPr lang="en-US"/>
          </a:p>
        </p:txBody>
      </p:sp>
    </p:spTree>
    <p:extLst>
      <p:ext uri="{BB962C8B-B14F-4D97-AF65-F5344CB8AC3E}">
        <p14:creationId xmlns:p14="http://schemas.microsoft.com/office/powerpoint/2010/main" val="145772790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cstate="screen">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cstate="screen">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cstate="screen">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cstate="screen"/>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a:t>Click to edit Master title style</a:t>
            </a:r>
          </a:p>
        </p:txBody>
      </p:sp>
      <p:sp>
        <p:nvSpPr>
          <p:cNvPr id="10" name="Date Placeholder 9"/>
          <p:cNvSpPr>
            <a:spLocks noGrp="1"/>
          </p:cNvSpPr>
          <p:nvPr>
            <p:ph type="dt" sz="half" idx="10"/>
          </p:nvPr>
        </p:nvSpPr>
        <p:spPr/>
        <p:txBody>
          <a:bodyPr/>
          <a:lstStyle/>
          <a:p>
            <a:fld id="{96764ABC-D001-4C4F-8728-7A22A92BC6EC}" type="datetimeFigureOut">
              <a:rPr lang="en-US" smtClean="0"/>
              <a:pPr/>
              <a:t>3/4/2023</a:t>
            </a:fld>
            <a:endParaRPr lang="en-US"/>
          </a:p>
        </p:txBody>
      </p:sp>
      <p:sp>
        <p:nvSpPr>
          <p:cNvPr id="11" name="Slide Number Placeholder 10"/>
          <p:cNvSpPr>
            <a:spLocks noGrp="1"/>
          </p:cNvSpPr>
          <p:nvPr>
            <p:ph type="sldNum" sz="quarter" idx="11"/>
          </p:nvPr>
        </p:nvSpPr>
        <p:spPr/>
        <p:txBody>
          <a:bodyPr/>
          <a:lstStyle/>
          <a:p>
            <a:fld id="{FD13545B-5785-4C0C-B8EE-FDA51C3C26FA}"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230397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96764ABC-D001-4C4F-8728-7A22A92BC6EC}" type="datetimeFigureOut">
              <a:rPr lang="en-US" smtClean="0"/>
              <a:pPr/>
              <a:t>3/4/2023</a:t>
            </a:fld>
            <a:endParaRPr lang="en-US"/>
          </a:p>
        </p:txBody>
      </p:sp>
      <p:sp>
        <p:nvSpPr>
          <p:cNvPr id="10" name="Slide Number Placeholder 9"/>
          <p:cNvSpPr>
            <a:spLocks noGrp="1"/>
          </p:cNvSpPr>
          <p:nvPr>
            <p:ph type="sldNum" sz="quarter" idx="11"/>
          </p:nvPr>
        </p:nvSpPr>
        <p:spPr/>
        <p:txBody>
          <a:bodyPr/>
          <a:lstStyle/>
          <a:p>
            <a:fld id="{FD13545B-5785-4C0C-B8EE-FDA51C3C26FA}" type="slidenum">
              <a:rPr lang="en-US" smtClean="0"/>
              <a:pP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011138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7" name="Date Placeholder 6"/>
          <p:cNvSpPr>
            <a:spLocks noGrp="1"/>
          </p:cNvSpPr>
          <p:nvPr>
            <p:ph type="dt" sz="half" idx="10"/>
          </p:nvPr>
        </p:nvSpPr>
        <p:spPr/>
        <p:txBody>
          <a:bodyPr/>
          <a:lstStyle/>
          <a:p>
            <a:fld id="{96764ABC-D001-4C4F-8728-7A22A92BC6EC}" type="datetimeFigureOut">
              <a:rPr lang="en-US" smtClean="0"/>
              <a:pPr/>
              <a:t>3/4/2023</a:t>
            </a:fld>
            <a:endParaRPr lang="en-US"/>
          </a:p>
        </p:txBody>
      </p:sp>
      <p:sp>
        <p:nvSpPr>
          <p:cNvPr id="8" name="Slide Number Placeholder 7"/>
          <p:cNvSpPr>
            <a:spLocks noGrp="1"/>
          </p:cNvSpPr>
          <p:nvPr>
            <p:ph type="sldNum" sz="quarter" idx="11"/>
          </p:nvPr>
        </p:nvSpPr>
        <p:spPr/>
        <p:txBody>
          <a:bodyPr/>
          <a:lstStyle/>
          <a:p>
            <a:fld id="{FD13545B-5785-4C0C-B8EE-FDA51C3C26FA}"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4566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6764ABC-D001-4C4F-8728-7A22A92BC6EC}" type="datetimeFigureOut">
              <a:rPr lang="en-US" smtClean="0"/>
              <a:pPr/>
              <a:t>3/4/2023</a:t>
            </a:fld>
            <a:endParaRPr lang="en-US"/>
          </a:p>
        </p:txBody>
      </p:sp>
      <p:sp>
        <p:nvSpPr>
          <p:cNvPr id="6" name="Slide Number Placeholder 5"/>
          <p:cNvSpPr>
            <a:spLocks noGrp="1"/>
          </p:cNvSpPr>
          <p:nvPr>
            <p:ph type="sldNum" sz="quarter" idx="11"/>
          </p:nvPr>
        </p:nvSpPr>
        <p:spPr/>
        <p:txBody>
          <a:bodyPr/>
          <a:lstStyle/>
          <a:p>
            <a:fld id="{FD13545B-5785-4C0C-B8EE-FDA51C3C26FA}" type="slidenum">
              <a:rPr lang="en-US" smtClean="0"/>
              <a:pPr/>
              <a:t>‹#›</a:t>
            </a:fld>
            <a:endParaRPr lang="en-US"/>
          </a:p>
        </p:txBody>
      </p:sp>
      <p:sp>
        <p:nvSpPr>
          <p:cNvPr id="8" name="Footer Placeholder 7"/>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159809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96764ABC-D001-4C4F-8728-7A22A92BC6EC}" type="datetimeFigureOut">
              <a:rPr lang="en-US" smtClean="0"/>
              <a:pPr/>
              <a:t>3/4/2023</a:t>
            </a:fld>
            <a:endParaRPr lang="en-US"/>
          </a:p>
        </p:txBody>
      </p:sp>
      <p:sp>
        <p:nvSpPr>
          <p:cNvPr id="12" name="Slide Number Placeholder 11"/>
          <p:cNvSpPr>
            <a:spLocks noGrp="1"/>
          </p:cNvSpPr>
          <p:nvPr>
            <p:ph type="sldNum" sz="quarter" idx="11"/>
          </p:nvPr>
        </p:nvSpPr>
        <p:spPr/>
        <p:txBody>
          <a:bodyPr/>
          <a:lstStyle/>
          <a:p>
            <a:fld id="{FD13545B-5785-4C0C-B8EE-FDA51C3C26FA}" type="slidenum">
              <a:rPr lang="en-US" smtClean="0"/>
              <a:pPr/>
              <a:t>‹#›</a:t>
            </a:fld>
            <a:endParaRPr lang="en-US"/>
          </a:p>
        </p:txBody>
      </p:sp>
      <p:sp>
        <p:nvSpPr>
          <p:cNvPr id="13" name="Footer Placeholder 12"/>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525572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96764ABC-D001-4C4F-8728-7A22A92BC6EC}" type="datetimeFigureOut">
              <a:rPr lang="en-US" smtClean="0"/>
              <a:pPr/>
              <a:t>3/4/2023</a:t>
            </a:fld>
            <a:endParaRPr lang="en-US"/>
          </a:p>
        </p:txBody>
      </p:sp>
      <p:sp>
        <p:nvSpPr>
          <p:cNvPr id="9" name="Slide Number Placeholder 8"/>
          <p:cNvSpPr>
            <a:spLocks noGrp="1"/>
          </p:cNvSpPr>
          <p:nvPr>
            <p:ph type="sldNum" sz="quarter" idx="11"/>
          </p:nvPr>
        </p:nvSpPr>
        <p:spPr/>
        <p:txBody>
          <a:bodyPr/>
          <a:lstStyle/>
          <a:p>
            <a:fld id="{FD13545B-5785-4C0C-B8EE-FDA51C3C26FA}"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958918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9" name="Date Placeholder 8"/>
          <p:cNvSpPr>
            <a:spLocks noGrp="1"/>
          </p:cNvSpPr>
          <p:nvPr>
            <p:ph type="dt" sz="half" idx="10"/>
          </p:nvPr>
        </p:nvSpPr>
        <p:spPr/>
        <p:txBody>
          <a:bodyPr/>
          <a:lstStyle/>
          <a:p>
            <a:fld id="{96764ABC-D001-4C4F-8728-7A22A92BC6EC}" type="datetimeFigureOut">
              <a:rPr lang="en-US" smtClean="0"/>
              <a:pPr/>
              <a:t>3/4/2023</a:t>
            </a:fld>
            <a:endParaRPr lang="en-US"/>
          </a:p>
        </p:txBody>
      </p:sp>
      <p:sp>
        <p:nvSpPr>
          <p:cNvPr id="10" name="Slide Number Placeholder 9"/>
          <p:cNvSpPr>
            <a:spLocks noGrp="1"/>
          </p:cNvSpPr>
          <p:nvPr>
            <p:ph type="sldNum" sz="quarter" idx="11"/>
          </p:nvPr>
        </p:nvSpPr>
        <p:spPr/>
        <p:txBody>
          <a:bodyPr/>
          <a:lstStyle/>
          <a:p>
            <a:fld id="{FD13545B-5785-4C0C-B8EE-FDA51C3C26FA}" type="slidenum">
              <a:rPr lang="en-US" smtClean="0"/>
              <a:pP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4032197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cstate="screen">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0" cstate="screen"/>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96764ABC-D001-4C4F-8728-7A22A92BC6EC}" type="datetimeFigureOut">
              <a:rPr lang="en-US" smtClean="0"/>
              <a:pPr/>
              <a:t>3/4/2023</a:t>
            </a:fld>
            <a:endParaRPr lang="en-US"/>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endParaRPr lang="en-US"/>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fld id="{FD13545B-5785-4C0C-B8EE-FDA51C3C26FA}" type="slidenum">
              <a:rPr lang="en-US" smtClean="0"/>
              <a:pPr/>
              <a:t>‹#›</a:t>
            </a:fld>
            <a:endParaRPr lang="en-US"/>
          </a:p>
        </p:txBody>
      </p:sp>
    </p:spTree>
    <p:extLst>
      <p:ext uri="{BB962C8B-B14F-4D97-AF65-F5344CB8AC3E}">
        <p14:creationId xmlns:p14="http://schemas.microsoft.com/office/powerpoint/2010/main" val="155143968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419600"/>
            <a:ext cx="6400800" cy="1752600"/>
          </a:xfrm>
        </p:spPr>
        <p:txBody>
          <a:bodyPr/>
          <a:lstStyle/>
          <a:p>
            <a:r>
              <a:rPr lang="en-US" b="1" baseline="0" dirty="0"/>
              <a:t>Proverbs 6:16-19</a:t>
            </a:r>
            <a:endParaRPr lang="en-US" dirty="0"/>
          </a:p>
        </p:txBody>
      </p:sp>
      <p:sp>
        <p:nvSpPr>
          <p:cNvPr id="2" name="Title 1"/>
          <p:cNvSpPr>
            <a:spLocks noGrp="1"/>
          </p:cNvSpPr>
          <p:nvPr>
            <p:ph type="ctrTitle"/>
          </p:nvPr>
        </p:nvSpPr>
        <p:spPr>
          <a:xfrm>
            <a:off x="1108986" y="2522280"/>
            <a:ext cx="7577814" cy="2554545"/>
          </a:xfrm>
        </p:spPr>
        <p:txBody>
          <a:bodyPr>
            <a:spAutoFit/>
          </a:bodyPr>
          <a:lstStyle/>
          <a:p>
            <a:r>
              <a:rPr lang="en-US" b="1" baseline="0" dirty="0">
                <a:solidFill>
                  <a:schemeClr val="tx1"/>
                </a:solidFill>
              </a:rPr>
              <a:t>Studies in Proverbs – Lesson Six </a:t>
            </a:r>
            <a:br>
              <a:rPr lang="en-US" b="1" baseline="0" dirty="0">
                <a:solidFill>
                  <a:schemeClr val="tx1"/>
                </a:solidFill>
              </a:rPr>
            </a:br>
            <a:r>
              <a:rPr lang="en-US" b="1" baseline="0" dirty="0">
                <a:solidFill>
                  <a:schemeClr val="tx1"/>
                </a:solidFill>
              </a:rPr>
              <a:t> </a:t>
            </a:r>
            <a:br>
              <a:rPr lang="en-US" b="1" baseline="0" dirty="0">
                <a:solidFill>
                  <a:schemeClr val="tx1"/>
                </a:solidFill>
              </a:rPr>
            </a:br>
            <a:r>
              <a:rPr lang="en-US" b="1" baseline="0" dirty="0">
                <a:solidFill>
                  <a:schemeClr val="tx1"/>
                </a:solidFill>
              </a:rPr>
              <a:t>Seven Things God Hates</a:t>
            </a:r>
            <a:br>
              <a:rPr lang="en-US" b="1" baseline="0" dirty="0">
                <a:solidFill>
                  <a:schemeClr val="tx1"/>
                </a:solidFill>
              </a:rPr>
            </a:b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8043"/>
            <a:ext cx="8229600" cy="5293757"/>
          </a:xfrm>
        </p:spPr>
        <p:txBody>
          <a:bodyPr>
            <a:spAutoFit/>
          </a:bodyPr>
          <a:lstStyle/>
          <a:p>
            <a:pPr>
              <a:buNone/>
            </a:pPr>
            <a:r>
              <a:rPr lang="en-US" sz="2600" baseline="0" dirty="0"/>
              <a:t>Job 3:11 – Job asked, “</a:t>
            </a:r>
            <a:r>
              <a:rPr lang="en-US" sz="2600" i="1" baseline="0" dirty="0"/>
              <a:t>Why died I not from the womb? Why did I not give up the ghost when I came out of the belly?”</a:t>
            </a:r>
          </a:p>
          <a:p>
            <a:pPr>
              <a:buNone/>
            </a:pPr>
            <a:endParaRPr lang="en-US" sz="2600" i="1" baseline="0" dirty="0"/>
          </a:p>
          <a:p>
            <a:r>
              <a:rPr lang="en-US" sz="2600" b="1" baseline="0" dirty="0">
                <a:solidFill>
                  <a:srgbClr val="FF0000"/>
                </a:solidFill>
              </a:rPr>
              <a:t>Job could not </a:t>
            </a:r>
            <a:r>
              <a:rPr lang="en-US" sz="2600" b="1" i="1" baseline="0" dirty="0">
                <a:solidFill>
                  <a:srgbClr val="FF0000"/>
                </a:solidFill>
              </a:rPr>
              <a:t>“give up” </a:t>
            </a:r>
            <a:r>
              <a:rPr lang="en-US" sz="2600" b="1" baseline="0" dirty="0">
                <a:solidFill>
                  <a:srgbClr val="FF0000"/>
                </a:solidFill>
              </a:rPr>
              <a:t>what he did not have. </a:t>
            </a:r>
            <a:r>
              <a:rPr lang="en-US" sz="2600" baseline="0" dirty="0"/>
              <a:t>Yet, he argues that had he so died he would have been </a:t>
            </a:r>
            <a:r>
              <a:rPr lang="en-US" sz="2600" i="1" baseline="0" dirty="0"/>
              <a:t>“at rest with kings and counsellors of the earth”</a:t>
            </a:r>
            <a:r>
              <a:rPr lang="en-US" sz="2600" baseline="0" dirty="0"/>
              <a:t> (verses 13-14).</a:t>
            </a:r>
          </a:p>
          <a:p>
            <a:r>
              <a:rPr lang="en-US" sz="2600" baseline="0" dirty="0"/>
              <a:t>If he had been </a:t>
            </a:r>
            <a:r>
              <a:rPr lang="en-US" sz="2600" i="1" baseline="0" dirty="0"/>
              <a:t>“as an hidden untimely birth” </a:t>
            </a:r>
            <a:r>
              <a:rPr lang="en-US" sz="2600" baseline="0" dirty="0"/>
              <a:t>(miscarriage), he would have been where </a:t>
            </a:r>
            <a:r>
              <a:rPr lang="en-US" sz="2600" i="1" baseline="0" dirty="0"/>
              <a:t>“the weary be at rest”</a:t>
            </a:r>
            <a:r>
              <a:rPr lang="en-US" sz="2600" baseline="0" dirty="0"/>
              <a:t> (verses 16-17).</a:t>
            </a:r>
          </a:p>
          <a:p>
            <a:r>
              <a:rPr lang="en-US" sz="2600" baseline="0" dirty="0"/>
              <a:t>cf. Job 10:18-19 – Job continued by wishing he had</a:t>
            </a:r>
            <a:r>
              <a:rPr lang="en-US" sz="2600" i="1" baseline="0" dirty="0"/>
              <a:t> “given up the ghost, and no eye had seen (him).” </a:t>
            </a:r>
            <a:r>
              <a:rPr lang="en-US" sz="2600" baseline="0" dirty="0"/>
              <a:t>But again, one cannot give up what he does not have. He would have been carried from the womb to the grave.</a:t>
            </a:r>
            <a:endParaRPr lang="en-US" sz="2600" dirty="0"/>
          </a:p>
        </p:txBody>
      </p:sp>
      <p:sp>
        <p:nvSpPr>
          <p:cNvPr id="2" name="Title 1"/>
          <p:cNvSpPr>
            <a:spLocks noGrp="1"/>
          </p:cNvSpPr>
          <p:nvPr>
            <p:ph type="title"/>
          </p:nvPr>
        </p:nvSpPr>
        <p:spPr>
          <a:xfrm>
            <a:off x="457200" y="657006"/>
            <a:ext cx="8229600" cy="646331"/>
          </a:xfrm>
        </p:spPr>
        <p:txBody>
          <a:bodyPr>
            <a:spAutoFit/>
          </a:bodyPr>
          <a:lstStyle/>
          <a:p>
            <a:r>
              <a:rPr lang="en-US" dirty="0"/>
              <a:t>Abortion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246670"/>
          </a:xfrm>
        </p:spPr>
        <p:txBody>
          <a:bodyPr>
            <a:spAutoFit/>
          </a:bodyPr>
          <a:lstStyle/>
          <a:p>
            <a:r>
              <a:rPr lang="en-US" b="1" baseline="0" dirty="0">
                <a:solidFill>
                  <a:srgbClr val="FF0000"/>
                </a:solidFill>
              </a:rPr>
              <a:t>God knew Jeremiah before his birth.</a:t>
            </a:r>
            <a:br>
              <a:rPr lang="en-US" baseline="0" dirty="0"/>
            </a:br>
            <a:r>
              <a:rPr lang="en-US" dirty="0"/>
              <a:t>Jeremiah 1:5, </a:t>
            </a:r>
            <a:r>
              <a:rPr lang="en-US" i="1" baseline="0" dirty="0"/>
              <a:t>“Before I formed thee in the belly I knew thee; and before thou </a:t>
            </a:r>
            <a:r>
              <a:rPr lang="en-US" i="1" baseline="0" dirty="0" err="1"/>
              <a:t>camest</a:t>
            </a:r>
            <a:r>
              <a:rPr lang="en-US" i="1" baseline="0" dirty="0"/>
              <a:t> forth out of the womb I sanctified thee, and I ordained thee a prophet unto the nations.”</a:t>
            </a:r>
          </a:p>
          <a:p>
            <a:pPr>
              <a:buNone/>
            </a:pPr>
            <a:endParaRPr lang="en-US" i="1" baseline="0" dirty="0"/>
          </a:p>
          <a:p>
            <a:r>
              <a:rPr lang="en-US" b="1" baseline="0" dirty="0">
                <a:solidFill>
                  <a:srgbClr val="FF0000"/>
                </a:solidFill>
              </a:rPr>
              <a:t>Jeremiah could have been killed before birth. </a:t>
            </a:r>
            <a:r>
              <a:rPr lang="en-US" baseline="0" dirty="0"/>
              <a:t>Jeremiah 20:17-18, </a:t>
            </a:r>
            <a:r>
              <a:rPr lang="en-US" i="1" baseline="0" dirty="0"/>
              <a:t>“… because he slew me not from the womb; and so my mother would have been my grave, and her womb always great. Wherefore came I forth out of the womb to see labor and sorrow, that my days should be consumed with shame?”</a:t>
            </a:r>
            <a:endParaRPr lang="en-US" dirty="0"/>
          </a:p>
        </p:txBody>
      </p:sp>
      <p:sp>
        <p:nvSpPr>
          <p:cNvPr id="2" name="Title 1"/>
          <p:cNvSpPr>
            <a:spLocks noGrp="1"/>
          </p:cNvSpPr>
          <p:nvPr>
            <p:ph type="title"/>
          </p:nvPr>
        </p:nvSpPr>
        <p:spPr>
          <a:xfrm>
            <a:off x="487166" y="507799"/>
            <a:ext cx="8229600" cy="646331"/>
          </a:xfrm>
        </p:spPr>
        <p:txBody>
          <a:bodyPr>
            <a:spAutoFit/>
          </a:bodyPr>
          <a:lstStyle/>
          <a:p>
            <a:r>
              <a:rPr lang="en-US" dirty="0"/>
              <a:t>Abortion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1"/>
            <a:ext cx="8229600" cy="3046988"/>
          </a:xfrm>
        </p:spPr>
        <p:txBody>
          <a:bodyPr>
            <a:spAutoFit/>
          </a:bodyPr>
          <a:lstStyle/>
          <a:p>
            <a:pPr>
              <a:buNone/>
            </a:pPr>
            <a:r>
              <a:rPr lang="en-US" sz="3200" baseline="0" dirty="0"/>
              <a:t>1. This sin was prominent before the flood. </a:t>
            </a:r>
            <a:br>
              <a:rPr lang="en-US" sz="3200" baseline="0" dirty="0"/>
            </a:br>
            <a:r>
              <a:rPr lang="en-US" sz="3200" baseline="0" dirty="0"/>
              <a:t>Genesis 6:5</a:t>
            </a:r>
          </a:p>
          <a:p>
            <a:pPr>
              <a:buNone/>
            </a:pPr>
            <a:r>
              <a:rPr lang="en-US" sz="3200" baseline="0" dirty="0"/>
              <a:t>2. This was the sin of those mentioned in </a:t>
            </a:r>
            <a:br>
              <a:rPr lang="en-US" sz="3200" baseline="0" dirty="0"/>
            </a:br>
            <a:r>
              <a:rPr lang="en-US" sz="3200" baseline="0" dirty="0"/>
              <a:t>Romans 1:30, </a:t>
            </a:r>
            <a:r>
              <a:rPr lang="en-US" sz="3200" i="1" baseline="0" dirty="0"/>
              <a:t>“inventors of evil things.”</a:t>
            </a:r>
          </a:p>
          <a:p>
            <a:pPr>
              <a:buNone/>
            </a:pPr>
            <a:r>
              <a:rPr lang="en-US" sz="3200" baseline="0" dirty="0"/>
              <a:t>3. This could include fabricated accusations used to destroy a person’s credibility.</a:t>
            </a:r>
          </a:p>
        </p:txBody>
      </p:sp>
      <p:sp>
        <p:nvSpPr>
          <p:cNvPr id="2" name="Title 1"/>
          <p:cNvSpPr>
            <a:spLocks noGrp="1"/>
          </p:cNvSpPr>
          <p:nvPr>
            <p:ph type="title"/>
          </p:nvPr>
        </p:nvSpPr>
        <p:spPr>
          <a:xfrm>
            <a:off x="228600" y="95071"/>
            <a:ext cx="8686800" cy="1200329"/>
          </a:xfrm>
        </p:spPr>
        <p:txBody>
          <a:bodyPr>
            <a:spAutoFit/>
          </a:bodyPr>
          <a:lstStyle/>
          <a:p>
            <a:r>
              <a:rPr lang="en-US" i="1" baseline="0" dirty="0"/>
              <a:t>"A Heart that Devises Wicked Purposes,"</a:t>
            </a:r>
            <a:r>
              <a:rPr lang="en-US" baseline="0" dirty="0"/>
              <a:t> </a:t>
            </a:r>
            <a:br>
              <a:rPr lang="en-US" baseline="0" dirty="0"/>
            </a:br>
            <a:r>
              <a:rPr lang="en-US" baseline="0" dirty="0"/>
              <a:t>Proverbs 6:18; cf. Proverbs 12:20; 14:22</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970318"/>
          </a:xfrm>
        </p:spPr>
        <p:txBody>
          <a:bodyPr>
            <a:spAutoFit/>
          </a:bodyPr>
          <a:lstStyle/>
          <a:p>
            <a:r>
              <a:rPr lang="en-US" dirty="0"/>
              <a:t>Proverbs 1:10-15;</a:t>
            </a:r>
          </a:p>
          <a:p>
            <a:pPr lvl="1"/>
            <a:r>
              <a:rPr lang="en-US" sz="2800" dirty="0"/>
              <a:t>cf. Psalms 119:101, </a:t>
            </a:r>
            <a:r>
              <a:rPr lang="en-US" sz="2800" i="1" dirty="0"/>
              <a:t>“I have refrained my feet from every evil way, that I might observe thy word.”</a:t>
            </a:r>
          </a:p>
          <a:p>
            <a:pPr marL="0" indent="0">
              <a:buNone/>
            </a:pPr>
            <a:endParaRPr lang="en-US" dirty="0"/>
          </a:p>
          <a:p>
            <a:pPr marL="0" indent="0">
              <a:buNone/>
            </a:pPr>
            <a:endParaRPr lang="en-US" dirty="0"/>
          </a:p>
          <a:p>
            <a:r>
              <a:rPr lang="en-US" b="1" dirty="0">
                <a:solidFill>
                  <a:srgbClr val="FF0000"/>
                </a:solidFill>
              </a:rPr>
              <a:t>Don’t follow the multitude to do evil.</a:t>
            </a:r>
            <a:br>
              <a:rPr lang="en-US" dirty="0"/>
            </a:br>
            <a:r>
              <a:rPr lang="en-US" dirty="0"/>
              <a:t>Exodus 23:2, </a:t>
            </a:r>
            <a:r>
              <a:rPr lang="en-US" i="1" dirty="0"/>
              <a:t>“Thou shalt not follow a multitude to do evil; neither shalt thou speak in a cause to turn aside after a multitude to wrest (justice)”</a:t>
            </a:r>
          </a:p>
        </p:txBody>
      </p:sp>
      <p:sp>
        <p:nvSpPr>
          <p:cNvPr id="2" name="Title 1"/>
          <p:cNvSpPr>
            <a:spLocks noGrp="1"/>
          </p:cNvSpPr>
          <p:nvPr>
            <p:ph type="title"/>
          </p:nvPr>
        </p:nvSpPr>
        <p:spPr>
          <a:xfrm>
            <a:off x="457200" y="103008"/>
            <a:ext cx="8229600" cy="1200329"/>
          </a:xfrm>
        </p:spPr>
        <p:txBody>
          <a:bodyPr>
            <a:spAutoFit/>
          </a:bodyPr>
          <a:lstStyle/>
          <a:p>
            <a:r>
              <a:rPr lang="en-US" i="1" baseline="0" dirty="0"/>
              <a:t>"Feet that are Swift in Running to Mischief,"</a:t>
            </a:r>
            <a:r>
              <a:rPr lang="en-US" baseline="0" dirty="0"/>
              <a:t> Proverbs 6:18</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246769"/>
          </a:xfrm>
        </p:spPr>
        <p:txBody>
          <a:bodyPr>
            <a:spAutoFit/>
          </a:bodyPr>
          <a:lstStyle/>
          <a:p>
            <a:pPr>
              <a:buNone/>
            </a:pPr>
            <a:r>
              <a:rPr lang="en-US" baseline="0" dirty="0"/>
              <a:t>1. Lying is again mentioned in this same setting; note verse 17. cf. Proverbs 14:5, 25; 19:5, 9.</a:t>
            </a:r>
          </a:p>
          <a:p>
            <a:pPr>
              <a:buNone/>
            </a:pPr>
            <a:r>
              <a:rPr lang="en-US" baseline="0" dirty="0"/>
              <a:t>2. But this time the lying seems to take on the form of perjury, an advanced form of lying. Perjury is a sin; it is also a crime!</a:t>
            </a:r>
            <a:endParaRPr lang="en-US" dirty="0"/>
          </a:p>
        </p:txBody>
      </p:sp>
      <p:sp>
        <p:nvSpPr>
          <p:cNvPr id="2" name="Title 1"/>
          <p:cNvSpPr>
            <a:spLocks noGrp="1"/>
          </p:cNvSpPr>
          <p:nvPr>
            <p:ph type="title"/>
          </p:nvPr>
        </p:nvSpPr>
        <p:spPr>
          <a:xfrm>
            <a:off x="457200" y="103008"/>
            <a:ext cx="8229600" cy="1200329"/>
          </a:xfrm>
        </p:spPr>
        <p:txBody>
          <a:bodyPr>
            <a:spAutoFit/>
          </a:bodyPr>
          <a:lstStyle/>
          <a:p>
            <a:r>
              <a:rPr lang="en-US" i="1" baseline="0" dirty="0"/>
              <a:t>“A False Witness that uttereth lies,”</a:t>
            </a:r>
            <a:r>
              <a:rPr lang="en-US" baseline="0" dirty="0"/>
              <a:t> </a:t>
            </a:r>
            <a:br>
              <a:rPr lang="en-US" baseline="0" dirty="0"/>
            </a:br>
            <a:r>
              <a:rPr lang="en-US" baseline="0" dirty="0"/>
              <a:t>Proverbs 6:19</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8686800" cy="5262979"/>
          </a:xfrm>
        </p:spPr>
        <p:txBody>
          <a:bodyPr>
            <a:spAutoFit/>
          </a:bodyPr>
          <a:lstStyle/>
          <a:p>
            <a:r>
              <a:rPr lang="en-US" baseline="0" dirty="0"/>
              <a:t>God wants His children to be a peace one with another. Psalms 133:1; Ephesians 4:1-3; Colossians 3:15; </a:t>
            </a:r>
            <a:br>
              <a:rPr lang="en-US" baseline="0" dirty="0"/>
            </a:br>
            <a:r>
              <a:rPr lang="en-US" baseline="0" dirty="0"/>
              <a:t>Romans 14:17.</a:t>
            </a:r>
          </a:p>
          <a:p>
            <a:r>
              <a:rPr lang="en-US" baseline="0" dirty="0"/>
              <a:t>Jesus said, </a:t>
            </a:r>
            <a:r>
              <a:rPr lang="en-US" i="1" baseline="0" dirty="0"/>
              <a:t>“blessed are the peacemakers”</a:t>
            </a:r>
            <a:r>
              <a:rPr lang="en-US" baseline="0" dirty="0"/>
              <a:t> Matthew 5:9.</a:t>
            </a:r>
          </a:p>
          <a:p>
            <a:pPr>
              <a:buNone/>
            </a:pPr>
            <a:r>
              <a:rPr lang="en-US" baseline="0" dirty="0"/>
              <a:t>		“Cussed are the </a:t>
            </a:r>
            <a:r>
              <a:rPr lang="en-US" baseline="0" dirty="0" err="1"/>
              <a:t>fussmakers</a:t>
            </a:r>
            <a:r>
              <a:rPr lang="en-US" baseline="0" dirty="0"/>
              <a:t> …”</a:t>
            </a:r>
          </a:p>
          <a:p>
            <a:r>
              <a:rPr lang="en-US" baseline="0" dirty="0"/>
              <a:t>This is not to be peace at any price – peace at the expense of doctrinal truth, at the expense of moral purity; at the expense of standing for what is right in the home. cf. Matthew 10:34-38</a:t>
            </a:r>
          </a:p>
          <a:p>
            <a:r>
              <a:rPr lang="en-US" baseline="0" dirty="0"/>
              <a:t>However, Jesus died to make it possible for both Jews and Gentiles to be at peace with God and with one another. Ephesians 2:14-16</a:t>
            </a:r>
          </a:p>
        </p:txBody>
      </p:sp>
      <p:sp>
        <p:nvSpPr>
          <p:cNvPr id="2" name="Title 1"/>
          <p:cNvSpPr>
            <a:spLocks noGrp="1"/>
          </p:cNvSpPr>
          <p:nvPr>
            <p:ph type="title"/>
          </p:nvPr>
        </p:nvSpPr>
        <p:spPr>
          <a:xfrm>
            <a:off x="457200" y="103008"/>
            <a:ext cx="8229600" cy="1200329"/>
          </a:xfrm>
        </p:spPr>
        <p:txBody>
          <a:bodyPr>
            <a:spAutoFit/>
          </a:bodyPr>
          <a:lstStyle/>
          <a:p>
            <a:r>
              <a:rPr lang="en-US" i="1" baseline="0" dirty="0"/>
              <a:t>“He that Soweth Discord Among Brethren,”</a:t>
            </a:r>
            <a:r>
              <a:rPr lang="en-US" baseline="0" dirty="0"/>
              <a:t> Proverbs 6:19</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384995"/>
          </a:xfrm>
        </p:spPr>
        <p:txBody>
          <a:bodyPr>
            <a:spAutoFit/>
          </a:bodyPr>
          <a:lstStyle/>
          <a:p>
            <a:r>
              <a:rPr lang="en-US" baseline="0" dirty="0"/>
              <a:t>God hates the sins recorded in Proverbs 6:16-19; let us make certain that we neither engage in such, nor approve of such! cf. Romans 1:32</a:t>
            </a:r>
            <a:endParaRPr lang="en-US" dirty="0"/>
          </a:p>
        </p:txBody>
      </p:sp>
      <p:sp>
        <p:nvSpPr>
          <p:cNvPr id="2" name="Title 1"/>
          <p:cNvSpPr>
            <a:spLocks noGrp="1"/>
          </p:cNvSpPr>
          <p:nvPr>
            <p:ph type="title"/>
          </p:nvPr>
        </p:nvSpPr>
        <p:spPr>
          <a:xfrm>
            <a:off x="457200" y="657006"/>
            <a:ext cx="8229600" cy="646331"/>
          </a:xfrm>
        </p:spPr>
        <p:txBody>
          <a:bodyPr>
            <a:spAutoFit/>
          </a:bodyPr>
          <a:lstStyle/>
          <a:p>
            <a:r>
              <a:rPr lang="en-US" dirty="0"/>
              <a:t>Conclusion: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638" y="1600200"/>
            <a:ext cx="8382000" cy="4525963"/>
          </a:xfrm>
        </p:spPr>
        <p:txBody>
          <a:bodyPr>
            <a:spAutoFit/>
          </a:bodyPr>
          <a:lstStyle/>
          <a:p>
            <a:r>
              <a:rPr lang="en-US" baseline="0" dirty="0">
                <a:solidFill>
                  <a:schemeClr val="tx1"/>
                </a:solidFill>
              </a:rPr>
              <a:t> Not “</a:t>
            </a:r>
            <a:r>
              <a:rPr lang="en-US" u="sng" baseline="0" dirty="0">
                <a:solidFill>
                  <a:schemeClr val="tx1"/>
                </a:solidFill>
              </a:rPr>
              <a:t>merely the look, but the temper of mind which the look expresses</a:t>
            </a:r>
            <a:r>
              <a:rPr lang="en-US" baseline="0" dirty="0">
                <a:solidFill>
                  <a:schemeClr val="tx1"/>
                </a:solidFill>
              </a:rPr>
              <a:t>” </a:t>
            </a:r>
            <a:r>
              <a:rPr lang="en-US" sz="2000" baseline="0" dirty="0">
                <a:solidFill>
                  <a:schemeClr val="tx1"/>
                </a:solidFill>
              </a:rPr>
              <a:t>(Wardlaw). </a:t>
            </a:r>
          </a:p>
          <a:p>
            <a:pPr marL="0" indent="0">
              <a:buNone/>
            </a:pPr>
            <a:endParaRPr lang="en-US" baseline="0" dirty="0">
              <a:solidFill>
                <a:schemeClr val="tx1"/>
              </a:solidFill>
            </a:endParaRPr>
          </a:p>
          <a:p>
            <a:r>
              <a:rPr lang="en-US" baseline="0" dirty="0">
                <a:solidFill>
                  <a:schemeClr val="tx1"/>
                </a:solidFill>
              </a:rPr>
              <a:t>It’s the look that could describe the words and actions of:</a:t>
            </a:r>
          </a:p>
          <a:p>
            <a:pPr lvl="1"/>
            <a:r>
              <a:rPr lang="en-US" sz="2800" baseline="0" dirty="0">
                <a:solidFill>
                  <a:schemeClr val="tx1"/>
                </a:solidFill>
              </a:rPr>
              <a:t>Sennacherib, King of Assyria. Isaiah 10:12ff</a:t>
            </a:r>
          </a:p>
          <a:p>
            <a:pPr lvl="1"/>
            <a:r>
              <a:rPr lang="en-US" sz="2800" baseline="0" dirty="0">
                <a:solidFill>
                  <a:schemeClr val="tx1"/>
                </a:solidFill>
              </a:rPr>
              <a:t>Nebuchadnezzar, King of Babylon. Daniel 4:29-33</a:t>
            </a:r>
          </a:p>
          <a:p>
            <a:pPr lvl="1"/>
            <a:r>
              <a:rPr lang="en-US" sz="2800" baseline="0" dirty="0">
                <a:solidFill>
                  <a:schemeClr val="tx1"/>
                </a:solidFill>
              </a:rPr>
              <a:t>The Pharisee of Luke 18:9-14.</a:t>
            </a:r>
          </a:p>
          <a:p>
            <a:pPr lvl="1"/>
            <a:r>
              <a:rPr lang="en-US" sz="2800" baseline="0" dirty="0">
                <a:solidFill>
                  <a:schemeClr val="tx1"/>
                </a:solidFill>
              </a:rPr>
              <a:t>Simon. Luke 7:36-50.</a:t>
            </a:r>
          </a:p>
          <a:p>
            <a:pPr marL="0" indent="0">
              <a:buNone/>
            </a:pPr>
            <a:endParaRPr lang="en-US" dirty="0">
              <a:solidFill>
                <a:schemeClr val="tx1"/>
              </a:solidFill>
            </a:endParaRPr>
          </a:p>
        </p:txBody>
      </p:sp>
      <p:sp>
        <p:nvSpPr>
          <p:cNvPr id="2" name="Title 1"/>
          <p:cNvSpPr>
            <a:spLocks noGrp="1"/>
          </p:cNvSpPr>
          <p:nvPr>
            <p:ph type="title"/>
          </p:nvPr>
        </p:nvSpPr>
        <p:spPr>
          <a:xfrm>
            <a:off x="456344" y="103008"/>
            <a:ext cx="8229600" cy="1200329"/>
          </a:xfrm>
        </p:spPr>
        <p:txBody>
          <a:bodyPr>
            <a:spAutoFit/>
          </a:bodyPr>
          <a:lstStyle/>
          <a:p>
            <a:r>
              <a:rPr lang="en-US" i="1" baseline="0" dirty="0">
                <a:solidFill>
                  <a:schemeClr val="tx1"/>
                </a:solidFill>
              </a:rPr>
              <a:t>“Haughty eyes,” “A Proud Look” (NKJV),</a:t>
            </a:r>
            <a:r>
              <a:rPr lang="en-US" baseline="0" dirty="0">
                <a:solidFill>
                  <a:schemeClr val="tx1"/>
                </a:solidFill>
              </a:rPr>
              <a:t> </a:t>
            </a:r>
            <a:br>
              <a:rPr lang="en-US" baseline="0" dirty="0">
                <a:solidFill>
                  <a:schemeClr val="tx1"/>
                </a:solidFill>
              </a:rPr>
            </a:br>
            <a:r>
              <a:rPr lang="en-US" baseline="0" dirty="0">
                <a:solidFill>
                  <a:schemeClr val="tx1"/>
                </a:solidFill>
              </a:rPr>
              <a:t>Proverbs 6:17</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539430"/>
          </a:xfrm>
        </p:spPr>
        <p:txBody>
          <a:bodyPr>
            <a:spAutoFit/>
          </a:bodyPr>
          <a:lstStyle/>
          <a:p>
            <a:r>
              <a:rPr lang="en-US" baseline="0" dirty="0"/>
              <a:t>“The lying tongue” of Proverbs 6:17 reflects the actions mentioned in Proverbs 6:12-13</a:t>
            </a:r>
          </a:p>
          <a:p>
            <a:r>
              <a:rPr lang="en-US" baseline="0" dirty="0"/>
              <a:t>Hearing, believing, and obeying a lie brought about the fall of man. Genesis 3:1-6</a:t>
            </a:r>
          </a:p>
          <a:p>
            <a:r>
              <a:rPr lang="en-US" baseline="0" dirty="0"/>
              <a:t>Note other scriptures: Psalms 5:6; Psalms 120:2; Proverbs 12:19; Hosea 4:1-3; Acts 5:1-11;</a:t>
            </a:r>
            <a:br>
              <a:rPr lang="en-US" baseline="0" dirty="0"/>
            </a:br>
            <a:r>
              <a:rPr lang="en-US" baseline="0" dirty="0"/>
              <a:t>Ephesians 4:25; Revelation 21:8, 27</a:t>
            </a:r>
          </a:p>
          <a:p>
            <a:r>
              <a:rPr lang="en-US" baseline="0" dirty="0"/>
              <a:t>False prophets. Jeremiah 14:14; 23:25, 32</a:t>
            </a:r>
          </a:p>
        </p:txBody>
      </p:sp>
      <p:sp>
        <p:nvSpPr>
          <p:cNvPr id="2" name="Title 1"/>
          <p:cNvSpPr>
            <a:spLocks noGrp="1"/>
          </p:cNvSpPr>
          <p:nvPr>
            <p:ph type="title"/>
          </p:nvPr>
        </p:nvSpPr>
        <p:spPr>
          <a:xfrm>
            <a:off x="457200" y="657006"/>
            <a:ext cx="8229600" cy="646331"/>
          </a:xfrm>
        </p:spPr>
        <p:txBody>
          <a:bodyPr>
            <a:spAutoFit/>
          </a:bodyPr>
          <a:lstStyle/>
          <a:p>
            <a:r>
              <a:rPr lang="en-US" i="1" baseline="0" dirty="0"/>
              <a:t>“A Lying Tongue,”</a:t>
            </a:r>
            <a:r>
              <a:rPr lang="en-US" baseline="0" dirty="0"/>
              <a:t> Proverbs 6:17</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815882"/>
          </a:xfrm>
        </p:spPr>
        <p:txBody>
          <a:bodyPr>
            <a:spAutoFit/>
          </a:bodyPr>
          <a:lstStyle/>
          <a:p>
            <a:r>
              <a:rPr lang="en-US" baseline="0" dirty="0"/>
              <a:t>Certainly includes murder. Exodus 20:13; </a:t>
            </a:r>
            <a:br>
              <a:rPr lang="en-US" baseline="0" dirty="0"/>
            </a:br>
            <a:r>
              <a:rPr lang="en-US" baseline="0" dirty="0"/>
              <a:t>cf. Matthew 19:18 KJV; Genesis 9:6</a:t>
            </a:r>
          </a:p>
          <a:p>
            <a:r>
              <a:rPr lang="en-US" baseline="0" dirty="0"/>
              <a:t>King Manasseh shed innocent blood. 2 Kings 21:6; 24:3-4</a:t>
            </a:r>
            <a:endParaRPr lang="en-US" dirty="0"/>
          </a:p>
        </p:txBody>
      </p:sp>
      <p:sp>
        <p:nvSpPr>
          <p:cNvPr id="2" name="Title 1"/>
          <p:cNvSpPr>
            <a:spLocks noGrp="1"/>
          </p:cNvSpPr>
          <p:nvPr>
            <p:ph type="title"/>
          </p:nvPr>
        </p:nvSpPr>
        <p:spPr>
          <a:xfrm>
            <a:off x="457200" y="103008"/>
            <a:ext cx="8229600" cy="1200329"/>
          </a:xfrm>
        </p:spPr>
        <p:txBody>
          <a:bodyPr>
            <a:spAutoFit/>
          </a:bodyPr>
          <a:lstStyle/>
          <a:p>
            <a:r>
              <a:rPr lang="en-US" i="1" baseline="0" dirty="0"/>
              <a:t>“Hands that Shed Innocent Blood,”</a:t>
            </a:r>
            <a:r>
              <a:rPr lang="en-US" baseline="0" dirty="0"/>
              <a:t> Proverbs 6:17</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idx="1"/>
          </p:nvPr>
        </p:nvSpPr>
        <p:spPr>
          <a:xfrm>
            <a:off x="200391" y="1447800"/>
            <a:ext cx="8762144" cy="5271571"/>
          </a:xfrm>
        </p:spPr>
        <p:txBody>
          <a:bodyPr wrap="square">
            <a:spAutoFit/>
          </a:bodyPr>
          <a:lstStyle/>
          <a:p>
            <a:pPr>
              <a:lnSpc>
                <a:spcPct val="80000"/>
              </a:lnSpc>
              <a:buNone/>
            </a:pPr>
            <a:r>
              <a:rPr lang="en-US" sz="2000" b="1" dirty="0"/>
              <a:t>21 Weeks … What a picture …</a:t>
            </a:r>
          </a:p>
          <a:p>
            <a:pPr>
              <a:lnSpc>
                <a:spcPct val="80000"/>
              </a:lnSpc>
              <a:buNone/>
            </a:pPr>
            <a:r>
              <a:rPr lang="en-US" sz="2800" dirty="0"/>
              <a:t>A picture began circulating in November. It should be “The Picture of the Year,” or perhaps, “Picture of the Decade.” It won’t be. In fact, unless you obtained a copy of the US paper which published it, you probably would never have seen it. The picture is that of a 21-week-old unborn baby named </a:t>
            </a:r>
            <a:r>
              <a:rPr lang="en-US" sz="3600" dirty="0"/>
              <a:t>Samuel Alexander </a:t>
            </a:r>
            <a:r>
              <a:rPr lang="en-US" sz="3600" dirty="0" err="1"/>
              <a:t>Armas</a:t>
            </a:r>
            <a:r>
              <a:rPr lang="en-US" sz="2800" dirty="0"/>
              <a:t>, who is being operated on by a surgeon named Joseph Bruner. The baby was diagnosed with spina bifida and would not survive if removed from his mother's womb. Little Samuel’s mother, Julie </a:t>
            </a:r>
            <a:r>
              <a:rPr lang="en-US" sz="2800" dirty="0" err="1"/>
              <a:t>Armas</a:t>
            </a:r>
            <a:r>
              <a:rPr lang="en-US" sz="2800" dirty="0"/>
              <a:t>, is an obstetrics nurse in Atlanta. She knew of Dr. Bruner’s remarkable surgical procedure. Practicing at Vanderbilt University Medical Center in Nashville, he performs these special operations while the baby is still in the womb.</a:t>
            </a:r>
            <a:endParaRPr lang="en-US" sz="1800" dirty="0"/>
          </a:p>
        </p:txBody>
      </p:sp>
      <p:sp>
        <p:nvSpPr>
          <p:cNvPr id="2052" name="Rectangle 4"/>
          <p:cNvSpPr>
            <a:spLocks noGrp="1" noChangeArrowheads="1"/>
          </p:cNvSpPr>
          <p:nvPr>
            <p:ph type="title"/>
          </p:nvPr>
        </p:nvSpPr>
        <p:spPr>
          <a:xfrm>
            <a:off x="457200" y="572869"/>
            <a:ext cx="8229600" cy="646331"/>
          </a:xfrm>
        </p:spPr>
        <p:txBody>
          <a:bodyPr>
            <a:spAutoFit/>
          </a:bodyPr>
          <a:lstStyle/>
          <a:p>
            <a:r>
              <a:rPr lang="en-US" dirty="0"/>
              <a:t>Abortion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idx="1"/>
          </p:nvPr>
        </p:nvSpPr>
        <p:spPr>
          <a:xfrm>
            <a:off x="228600" y="1493522"/>
            <a:ext cx="8686800" cy="4602478"/>
          </a:xfrm>
        </p:spPr>
        <p:txBody>
          <a:bodyPr wrap="square">
            <a:spAutoFit/>
          </a:bodyPr>
          <a:lstStyle/>
          <a:p>
            <a:pPr>
              <a:lnSpc>
                <a:spcPct val="80000"/>
              </a:lnSpc>
              <a:buNone/>
            </a:pPr>
            <a:r>
              <a:rPr lang="en-US" sz="2000" b="1" dirty="0"/>
              <a:t>21 Weeks … What a picture …</a:t>
            </a:r>
          </a:p>
          <a:p>
            <a:pPr>
              <a:lnSpc>
                <a:spcPct val="80000"/>
              </a:lnSpc>
              <a:buNone/>
            </a:pPr>
            <a:r>
              <a:rPr lang="en-US" sz="2400" dirty="0"/>
              <a:t> </a:t>
            </a:r>
            <a:endParaRPr lang="en-US" sz="2800" dirty="0"/>
          </a:p>
          <a:p>
            <a:pPr>
              <a:lnSpc>
                <a:spcPct val="80000"/>
              </a:lnSpc>
              <a:buNone/>
            </a:pPr>
            <a:r>
              <a:rPr lang="en-US" sz="2800" dirty="0"/>
              <a:t>During the procedure, the doctor removes the uterus via C-section and makes a small incision to operate on the baby. As Dr. Bruner completed the surgery on Samuel, the little guy reached his tiny, but fully developed hand, through the incision and firmly grasped the surgeon’s finger. Dr. Bruner was reported as saying that when his finger was grasped, it was the most emotional moment of his life, and that for an instant during the procedure he was just frozen, totally immobile. The photograph captures this amazing event with perfect clarity. The editors titled the picture, “Hand of Hope.”</a:t>
            </a:r>
            <a:endParaRPr lang="en-US" sz="1400" dirty="0"/>
          </a:p>
        </p:txBody>
      </p:sp>
      <p:sp>
        <p:nvSpPr>
          <p:cNvPr id="2052" name="Rectangle 4"/>
          <p:cNvSpPr>
            <a:spLocks noGrp="1" noChangeArrowheads="1"/>
          </p:cNvSpPr>
          <p:nvPr>
            <p:ph type="title"/>
          </p:nvPr>
        </p:nvSpPr>
        <p:spPr>
          <a:xfrm>
            <a:off x="457200" y="572869"/>
            <a:ext cx="8229600" cy="646331"/>
          </a:xfrm>
        </p:spPr>
        <p:txBody>
          <a:bodyPr>
            <a:spAutoFit/>
          </a:bodyPr>
          <a:lstStyle/>
          <a:p>
            <a:r>
              <a:rPr lang="en-US" dirty="0"/>
              <a:t>Abortion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idx="1"/>
          </p:nvPr>
        </p:nvSpPr>
        <p:spPr>
          <a:xfrm>
            <a:off x="209746" y="1634625"/>
            <a:ext cx="8763000" cy="4385175"/>
          </a:xfrm>
        </p:spPr>
        <p:txBody>
          <a:bodyPr wrap="square">
            <a:spAutoFit/>
          </a:bodyPr>
          <a:lstStyle/>
          <a:p>
            <a:pPr>
              <a:lnSpc>
                <a:spcPct val="80000"/>
              </a:lnSpc>
              <a:buNone/>
            </a:pPr>
            <a:r>
              <a:rPr lang="en-US" sz="2000" b="1" dirty="0"/>
              <a:t>21 Weeks … What a picture …</a:t>
            </a:r>
          </a:p>
          <a:p>
            <a:pPr>
              <a:lnSpc>
                <a:spcPct val="80000"/>
              </a:lnSpc>
              <a:buNone/>
            </a:pPr>
            <a:endParaRPr lang="en-US" sz="2000" b="1" dirty="0"/>
          </a:p>
          <a:p>
            <a:pPr>
              <a:lnSpc>
                <a:spcPct val="80000"/>
              </a:lnSpc>
              <a:buNone/>
            </a:pPr>
            <a:r>
              <a:rPr lang="en-US" sz="2400" dirty="0"/>
              <a:t> </a:t>
            </a:r>
            <a:r>
              <a:rPr lang="en-US" sz="2800" dirty="0"/>
              <a:t>The text explaining the picture begins, “The tiny hand of 21-week-old fetus Samuel Alexander </a:t>
            </a:r>
            <a:r>
              <a:rPr lang="en-US" sz="2800" dirty="0" err="1"/>
              <a:t>Armas</a:t>
            </a:r>
            <a:r>
              <a:rPr lang="en-US" sz="2800" dirty="0"/>
              <a:t> emerges from the mother’s uterus to grasp the finger of Dr. Joseph Bruner as if thanking the doctor for the gift of life.” Little Samuel’s mother said they “wept for days” when they saw the picture. She said, “The photo reminds us pregnancy isn’t about disability or an illness, it’s about a little person.” Samuel was born in perfect health, the operation 100 percent successful. Now see the actual picture, and it is awesome … incredible … and hey, pass it on. The world needs to see this one!</a:t>
            </a:r>
            <a:endParaRPr lang="en-US" sz="1400" dirty="0"/>
          </a:p>
        </p:txBody>
      </p:sp>
      <p:sp>
        <p:nvSpPr>
          <p:cNvPr id="2052" name="Rectangle 4"/>
          <p:cNvSpPr>
            <a:spLocks noGrp="1" noChangeArrowheads="1"/>
          </p:cNvSpPr>
          <p:nvPr>
            <p:ph type="title"/>
          </p:nvPr>
        </p:nvSpPr>
        <p:spPr>
          <a:xfrm>
            <a:off x="457200" y="572869"/>
            <a:ext cx="8229600" cy="646331"/>
          </a:xfrm>
        </p:spPr>
        <p:txBody>
          <a:bodyPr>
            <a:spAutoFit/>
          </a:bodyPr>
          <a:lstStyle/>
          <a:p>
            <a:r>
              <a:rPr lang="en-US" dirty="0"/>
              <a:t>Abortion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4" name="Picture 14" descr="Abortion image001"/>
          <p:cNvPicPr>
            <a:picLocks noGrp="1" noChangeAspect="1" noChangeArrowheads="1"/>
          </p:cNvPicPr>
          <p:nvPr>
            <p:ph idx="1"/>
          </p:nvPr>
        </p:nvPicPr>
        <p:blipFill>
          <a:blip r:embed="rId2" cstate="print"/>
          <a:stretch>
            <a:fillRect/>
          </a:stretch>
        </p:blipFill>
        <p:spPr>
          <a:xfrm>
            <a:off x="1025099" y="1600200"/>
            <a:ext cx="7093802" cy="4525963"/>
          </a:xfrm>
          <a:noFill/>
          <a:ln/>
        </p:spPr>
      </p:pic>
      <p:sp>
        <p:nvSpPr>
          <p:cNvPr id="5135" name="Rectangle 15"/>
          <p:cNvSpPr>
            <a:spLocks noGrp="1" noChangeArrowheads="1"/>
          </p:cNvSpPr>
          <p:nvPr>
            <p:ph type="title"/>
          </p:nvPr>
        </p:nvSpPr>
        <p:spPr>
          <a:xfrm>
            <a:off x="457200" y="55915"/>
            <a:ext cx="8229600" cy="1446550"/>
          </a:xfrm>
        </p:spPr>
        <p:txBody>
          <a:bodyPr>
            <a:spAutoFit/>
          </a:bodyPr>
          <a:lstStyle/>
          <a:p>
            <a:r>
              <a:rPr lang="en-US" sz="4000" dirty="0"/>
              <a:t>21-week-old unborn baby named </a:t>
            </a:r>
            <a:r>
              <a:rPr lang="en-US" sz="4800" dirty="0"/>
              <a:t>Samuel Alexander </a:t>
            </a:r>
            <a:r>
              <a:rPr lang="en-US" sz="4800" dirty="0" err="1"/>
              <a:t>Armas</a:t>
            </a:r>
            <a:endParaRPr lang="en-US" sz="4800" dirty="0"/>
          </a:p>
        </p:txBody>
      </p:sp>
      <p:sp>
        <p:nvSpPr>
          <p:cNvPr id="5125" name="AutoShape 5" descr="[]"/>
          <p:cNvSpPr>
            <a:spLocks noChangeAspect="1" noChangeArrowheads="1"/>
          </p:cNvSpPr>
          <p:nvPr/>
        </p:nvSpPr>
        <p:spPr bwMode="auto">
          <a:xfrm>
            <a:off x="1690688" y="1590675"/>
            <a:ext cx="5762625" cy="3676650"/>
          </a:xfrm>
          <a:prstGeom prst="rect">
            <a:avLst/>
          </a:prstGeom>
          <a:noFill/>
        </p:spPr>
        <p:txBody>
          <a:bodyPr/>
          <a:lstStyle/>
          <a:p>
            <a:endParaRPr lang="en-US"/>
          </a:p>
        </p:txBody>
      </p:sp>
      <p:sp>
        <p:nvSpPr>
          <p:cNvPr id="5127" name="AutoShape 7" descr="[]"/>
          <p:cNvSpPr>
            <a:spLocks noChangeAspect="1" noChangeArrowheads="1"/>
          </p:cNvSpPr>
          <p:nvPr/>
        </p:nvSpPr>
        <p:spPr bwMode="auto">
          <a:xfrm>
            <a:off x="1690688" y="1590675"/>
            <a:ext cx="5762625" cy="3676650"/>
          </a:xfrm>
          <a:prstGeom prst="rect">
            <a:avLst/>
          </a:prstGeom>
          <a:noFill/>
        </p:spPr>
        <p:txBody>
          <a:bodyPr/>
          <a:lstStyle/>
          <a:p>
            <a:endParaRPr lang="en-US"/>
          </a:p>
        </p:txBody>
      </p:sp>
      <p:sp>
        <p:nvSpPr>
          <p:cNvPr id="5129" name="AutoShape 9" descr="[]"/>
          <p:cNvSpPr>
            <a:spLocks noChangeAspect="1" noChangeArrowheads="1"/>
          </p:cNvSpPr>
          <p:nvPr/>
        </p:nvSpPr>
        <p:spPr bwMode="auto">
          <a:xfrm>
            <a:off x="155575" y="595313"/>
            <a:ext cx="5762625" cy="3676650"/>
          </a:xfrm>
          <a:prstGeom prst="rect">
            <a:avLst/>
          </a:prstGeom>
          <a:noFill/>
        </p:spPr>
        <p:txBody>
          <a:bodyPr/>
          <a:lstStyle/>
          <a:p>
            <a:endParaRPr lang="en-US"/>
          </a:p>
        </p:txBody>
      </p:sp>
      <p:sp>
        <p:nvSpPr>
          <p:cNvPr id="5131" name="AutoShape 11" descr="[]"/>
          <p:cNvSpPr>
            <a:spLocks noChangeAspect="1" noChangeArrowheads="1"/>
          </p:cNvSpPr>
          <p:nvPr/>
        </p:nvSpPr>
        <p:spPr bwMode="auto">
          <a:xfrm>
            <a:off x="155575" y="595313"/>
            <a:ext cx="5762625" cy="3676650"/>
          </a:xfrm>
          <a:prstGeom prst="rect">
            <a:avLst/>
          </a:prstGeom>
          <a:noFill/>
        </p:spPr>
        <p:txBody>
          <a:bodyPr/>
          <a:lstStyle/>
          <a:p>
            <a:endParaRPr lang="en-US"/>
          </a:p>
        </p:txBody>
      </p:sp>
      <p:sp>
        <p:nvSpPr>
          <p:cNvPr id="5133" name="AutoShape 13" descr="[]"/>
          <p:cNvSpPr>
            <a:spLocks noChangeAspect="1" noChangeArrowheads="1"/>
          </p:cNvSpPr>
          <p:nvPr/>
        </p:nvSpPr>
        <p:spPr bwMode="auto">
          <a:xfrm>
            <a:off x="155575" y="595313"/>
            <a:ext cx="5762625" cy="3676650"/>
          </a:xfrm>
          <a:prstGeom prst="rect">
            <a:avLst/>
          </a:prstGeom>
          <a:noFill/>
        </p:spPr>
        <p:txBody>
          <a:bodyPr/>
          <a:lstStyle/>
          <a:p>
            <a:endParaRPr lang="en-US"/>
          </a:p>
        </p:txBody>
      </p:sp>
      <p:sp>
        <p:nvSpPr>
          <p:cNvPr id="3" name="TextBox 2">
            <a:extLst>
              <a:ext uri="{FF2B5EF4-FFF2-40B4-BE49-F238E27FC236}">
                <a16:creationId xmlns:a16="http://schemas.microsoft.com/office/drawing/2014/main" id="{21B4B0F4-C586-A340-C52E-ADDDDB834A46}"/>
              </a:ext>
            </a:extLst>
          </p:cNvPr>
          <p:cNvSpPr txBox="1"/>
          <p:nvPr/>
        </p:nvSpPr>
        <p:spPr>
          <a:xfrm>
            <a:off x="3632200" y="6257550"/>
            <a:ext cx="4572000" cy="369332"/>
          </a:xfrm>
          <a:prstGeom prst="rect">
            <a:avLst/>
          </a:prstGeom>
          <a:noFill/>
        </p:spPr>
        <p:txBody>
          <a:bodyPr wrap="square">
            <a:spAutoFit/>
          </a:bodyPr>
          <a:lstStyle/>
          <a:p>
            <a:r>
              <a:rPr lang="en-US" dirty="0"/>
              <a:t>https://en.wikipedia.org/wiki/Hand_of_Hope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32092"/>
          </a:xfrm>
        </p:spPr>
        <p:txBody>
          <a:bodyPr>
            <a:spAutoFit/>
          </a:bodyPr>
          <a:lstStyle/>
          <a:p>
            <a:r>
              <a:rPr lang="en-US" baseline="0" dirty="0"/>
              <a:t>Luke 1:36-44, John was a</a:t>
            </a:r>
            <a:r>
              <a:rPr lang="en-US" i="1" baseline="0" dirty="0"/>
              <a:t> “babe” and “leaped” in his mother’s womb.</a:t>
            </a:r>
          </a:p>
          <a:p>
            <a:pPr lvl="1"/>
            <a:r>
              <a:rPr lang="en-US" sz="2800" baseline="0" dirty="0"/>
              <a:t>Verse 36,</a:t>
            </a:r>
            <a:r>
              <a:rPr lang="en-US" sz="2800" i="1" baseline="0" dirty="0"/>
              <a:t> “This is the sixth month with her.”</a:t>
            </a:r>
            <a:endParaRPr lang="en-US" sz="2800" baseline="0" dirty="0"/>
          </a:p>
          <a:p>
            <a:pPr lvl="1"/>
            <a:r>
              <a:rPr lang="en-US" sz="2800" baseline="0" dirty="0"/>
              <a:t>Verse 41, </a:t>
            </a:r>
            <a:r>
              <a:rPr lang="en-US" sz="2800" i="1" baseline="0" dirty="0"/>
              <a:t>“The Babe leaped in her womb,”</a:t>
            </a:r>
            <a:endParaRPr lang="en-US" sz="2800" baseline="0" dirty="0"/>
          </a:p>
          <a:p>
            <a:pPr lvl="1"/>
            <a:r>
              <a:rPr lang="en-US" sz="2800" baseline="0" dirty="0"/>
              <a:t>Verse 44, </a:t>
            </a:r>
            <a:r>
              <a:rPr lang="en-US" sz="2800" i="1" baseline="0" dirty="0"/>
              <a:t>“The Babe leaped in my womb.”</a:t>
            </a:r>
          </a:p>
          <a:p>
            <a:r>
              <a:rPr lang="en-US" baseline="0" dirty="0"/>
              <a:t>Genesis 25:22 – While Jacob and Esau were in Rebekah’s womb, they were living children.</a:t>
            </a:r>
            <a:r>
              <a:rPr lang="en-US" i="1" baseline="0" dirty="0"/>
              <a:t> “The children struggled together within her.”</a:t>
            </a:r>
          </a:p>
          <a:p>
            <a:r>
              <a:rPr lang="en-US" baseline="0" dirty="0"/>
              <a:t>Psalms 139:13-16, The Psalmist considered the Lord watched over his development in his mother’s womb.</a:t>
            </a:r>
            <a:endParaRPr lang="en-US" dirty="0"/>
          </a:p>
        </p:txBody>
      </p:sp>
      <p:sp>
        <p:nvSpPr>
          <p:cNvPr id="2" name="Title 1"/>
          <p:cNvSpPr>
            <a:spLocks noGrp="1"/>
          </p:cNvSpPr>
          <p:nvPr>
            <p:ph type="title"/>
          </p:nvPr>
        </p:nvSpPr>
        <p:spPr>
          <a:xfrm>
            <a:off x="457200" y="657006"/>
            <a:ext cx="8229600" cy="646331"/>
          </a:xfrm>
        </p:spPr>
        <p:txBody>
          <a:bodyPr>
            <a:spAutoFit/>
          </a:bodyPr>
          <a:lstStyle/>
          <a:p>
            <a:r>
              <a:rPr lang="en-US" dirty="0"/>
              <a:t>Abortion</a:t>
            </a:r>
          </a:p>
        </p:txBody>
      </p:sp>
    </p:spTree>
  </p:cSld>
  <p:clrMapOvr>
    <a:masterClrMapping/>
  </p:clrMapOvr>
</p:sld>
</file>

<file path=ppt/theme/theme1.xml><?xml version="1.0" encoding="utf-8"?>
<a:theme xmlns:a="http://schemas.openxmlformats.org/drawingml/2006/main" name="Theme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extLst>
    <a:ext uri="{05A4C25C-085E-4340-85A3-A5531E510DB2}">
      <thm15:themeFamily xmlns:thm15="http://schemas.microsoft.com/office/thememl/2012/main" name="Theme16" id="{F9053526-3D1F-45EA-B658-6CF8434018BF}" vid="{8D97C630-C643-42DD-9FCE-210530124F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970</TotalTime>
  <Words>1353</Words>
  <Application>Microsoft Office PowerPoint</Application>
  <PresentationFormat>On-screen Show (4:3)</PresentationFormat>
  <Paragraphs>69</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Corbel</vt:lpstr>
      <vt:lpstr>Theme16</vt:lpstr>
      <vt:lpstr>Studies in Proverbs – Lesson Six    Seven Things God Hates </vt:lpstr>
      <vt:lpstr>“Haughty eyes,” “A Proud Look” (NKJV),  Proverbs 6:17</vt:lpstr>
      <vt:lpstr>“A Lying Tongue,” Proverbs 6:17</vt:lpstr>
      <vt:lpstr>“Hands that Shed Innocent Blood,” Proverbs 6:17</vt:lpstr>
      <vt:lpstr>Abortion</vt:lpstr>
      <vt:lpstr>Abortion</vt:lpstr>
      <vt:lpstr>Abortion</vt:lpstr>
      <vt:lpstr>21-week-old unborn baby named Samuel Alexander Armas</vt:lpstr>
      <vt:lpstr>Abortion</vt:lpstr>
      <vt:lpstr>Abortion</vt:lpstr>
      <vt:lpstr>Abortion</vt:lpstr>
      <vt:lpstr>"A Heart that Devises Wicked Purposes,"  Proverbs 6:18; cf. Proverbs 12:20; 14:22</vt:lpstr>
      <vt:lpstr>"Feet that are Swift in Running to Mischief," Proverbs 6:18</vt:lpstr>
      <vt:lpstr>“A False Witness that uttereth lies,”  Proverbs 6:19</vt:lpstr>
      <vt:lpstr>“He that Soweth Discord Among Brethren,” Proverbs 6:19</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Studies In Proverbs (Lesson 6) (2)</dc:title>
  <dc:creator>Micky Galloway</dc:creator>
  <cp:lastModifiedBy>Richard Lidh</cp:lastModifiedBy>
  <cp:revision>18</cp:revision>
  <cp:lastPrinted>2023-03-04T18:33:07Z</cp:lastPrinted>
  <dcterms:created xsi:type="dcterms:W3CDTF">2011-03-18T20:07:23Z</dcterms:created>
  <dcterms:modified xsi:type="dcterms:W3CDTF">2023-03-04T18:33:59Z</dcterms:modified>
</cp:coreProperties>
</file>